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8" r:id="rId4"/>
    <p:sldId id="279" r:id="rId5"/>
    <p:sldId id="280" r:id="rId6"/>
    <p:sldId id="259" r:id="rId7"/>
    <p:sldId id="260" r:id="rId8"/>
    <p:sldId id="261" r:id="rId9"/>
    <p:sldId id="281" r:id="rId10"/>
    <p:sldId id="267" r:id="rId11"/>
    <p:sldId id="273" r:id="rId12"/>
    <p:sldId id="272" r:id="rId13"/>
    <p:sldId id="274" r:id="rId14"/>
    <p:sldId id="268" r:id="rId15"/>
    <p:sldId id="269" r:id="rId16"/>
    <p:sldId id="270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FF"/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2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80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1906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2118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40567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144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3795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76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6982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388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719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6189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05DE0F-5B48-4D38-9EA7-2569486CFDD4}" type="datetimeFigureOut">
              <a:rPr lang="nl-NL" smtClean="0"/>
              <a:t>28-6-2022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89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ush Hour - Programmeertheorie">
            <a:extLst>
              <a:ext uri="{FF2B5EF4-FFF2-40B4-BE49-F238E27FC236}">
                <a16:creationId xmlns:a16="http://schemas.microsoft.com/office/drawing/2014/main" id="{759B09D0-A16A-92EE-6988-2FD3715A4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38656" cy="633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B5C2159-4941-6563-4BFA-8821CDD71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4715" y="550416"/>
            <a:ext cx="5149362" cy="1464322"/>
          </a:xfrm>
        </p:spPr>
        <p:txBody>
          <a:bodyPr>
            <a:normAutofit/>
          </a:bodyPr>
          <a:lstStyle/>
          <a:p>
            <a:pPr algn="ctr"/>
            <a:r>
              <a:rPr lang="en-GB" sz="6600" dirty="0" err="1"/>
              <a:t>VroemVroem</a:t>
            </a:r>
            <a:endParaRPr lang="nl-NL" sz="6600" dirty="0"/>
          </a:p>
        </p:txBody>
      </p:sp>
      <p:sp>
        <p:nvSpPr>
          <p:cNvPr id="5" name="Ondertitel 2">
            <a:extLst>
              <a:ext uri="{FF2B5EF4-FFF2-40B4-BE49-F238E27FC236}">
                <a16:creationId xmlns:a16="http://schemas.microsoft.com/office/drawing/2014/main" id="{4C057A71-1420-1C3D-ACBB-70A54A4DB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1419" y="2458621"/>
            <a:ext cx="3855954" cy="165576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Jesse Fontaine</a:t>
            </a:r>
          </a:p>
          <a:p>
            <a:pPr algn="ctr"/>
            <a:r>
              <a:rPr lang="en-GB" dirty="0"/>
              <a:t>Annemarie </a:t>
            </a:r>
            <a:r>
              <a:rPr lang="en-GB" dirty="0" err="1"/>
              <a:t>geertsema</a:t>
            </a:r>
            <a:endParaRPr lang="en-GB" dirty="0"/>
          </a:p>
          <a:p>
            <a:pPr algn="ctr"/>
            <a:r>
              <a:rPr lang="en-GB" dirty="0"/>
              <a:t>Laura </a:t>
            </a:r>
            <a:r>
              <a:rPr lang="en-GB" dirty="0" err="1"/>
              <a:t>haverkorn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0091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Algoritmen</a:t>
            </a:r>
            <a:r>
              <a:rPr lang="en-GB" dirty="0"/>
              <a:t> - Random</a:t>
            </a:r>
            <a:endParaRPr lang="nl-NL" dirty="0"/>
          </a:p>
        </p:txBody>
      </p:sp>
      <p:pic>
        <p:nvPicPr>
          <p:cNvPr id="6150" name="Picture 6" descr="Revolio Clockberg, Jr. | Rick and Morty Wiki | Fandom">
            <a:extLst>
              <a:ext uri="{FF2B5EF4-FFF2-40B4-BE49-F238E27FC236}">
                <a16:creationId xmlns:a16="http://schemas.microsoft.com/office/drawing/2014/main" id="{9E0F820D-5FF5-C412-6FD2-6465E05A9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935480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19A3D1F4-4F91-2B22-93CB-4B7A528EF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284" y="2367254"/>
            <a:ext cx="5190392" cy="24660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</a:t>
            </a:r>
            <a:r>
              <a:rPr lang="nl-NL" dirty="0"/>
              <a:t>Kiest een random move en voert uit.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</a:t>
            </a:r>
            <a:r>
              <a:rPr lang="en-GB" dirty="0" err="1"/>
              <a:t>Stopt</a:t>
            </a:r>
            <a:r>
              <a:rPr lang="en-GB" dirty="0"/>
              <a:t> </a:t>
            </a:r>
            <a:r>
              <a:rPr lang="en-GB" dirty="0" err="1"/>
              <a:t>wanneer</a:t>
            </a:r>
            <a:r>
              <a:rPr lang="en-GB" dirty="0"/>
              <a:t> rode auto </a:t>
            </a:r>
            <a:r>
              <a:rPr lang="en-GB" dirty="0" err="1"/>
              <a:t>bij</a:t>
            </a:r>
            <a:r>
              <a:rPr lang="en-GB" dirty="0"/>
              <a:t> de </a:t>
            </a:r>
            <a:r>
              <a:rPr lang="en-GB" dirty="0" err="1"/>
              <a:t>uitgang</a:t>
            </a:r>
            <a:r>
              <a:rPr lang="en-GB" dirty="0"/>
              <a:t> is.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</a:t>
            </a:r>
            <a:r>
              <a:rPr lang="en-GB" dirty="0" err="1"/>
              <a:t>Vormt</a:t>
            </a:r>
            <a:r>
              <a:rPr lang="en-GB" dirty="0"/>
              <a:t> de baseline </a:t>
            </a:r>
            <a:r>
              <a:rPr lang="en-GB" dirty="0" err="1"/>
              <a:t>voor</a:t>
            </a:r>
            <a:r>
              <a:rPr lang="en-GB" dirty="0"/>
              <a:t> de </a:t>
            </a:r>
            <a:r>
              <a:rPr lang="en-GB" dirty="0" err="1"/>
              <a:t>volgende</a:t>
            </a:r>
            <a:r>
              <a:rPr lang="en-GB" dirty="0"/>
              <a:t> </a:t>
            </a:r>
            <a:r>
              <a:rPr lang="en-GB" dirty="0" err="1"/>
              <a:t>algoritmen</a:t>
            </a:r>
            <a:r>
              <a:rPr lang="en-GB" dirty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41188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Algoritmen</a:t>
            </a:r>
            <a:r>
              <a:rPr lang="en-GB" dirty="0"/>
              <a:t> - Depth</a:t>
            </a:r>
            <a:endParaRPr lang="nl-NL" dirty="0"/>
          </a:p>
        </p:txBody>
      </p:sp>
      <p:pic>
        <p:nvPicPr>
          <p:cNvPr id="9" name="Picture 6" descr="Revolio Clockberg, Jr. | Rick and Morty Wiki | Fandom">
            <a:extLst>
              <a:ext uri="{FF2B5EF4-FFF2-40B4-BE49-F238E27FC236}">
                <a16:creationId xmlns:a16="http://schemas.microsoft.com/office/drawing/2014/main" id="{81FCFB87-F9F3-0C51-8292-971C82C47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1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935480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AAA81CE5-EBC6-E373-87B1-F268A6543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284" y="2367254"/>
            <a:ext cx="7441516" cy="3175130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GB" dirty="0"/>
              <a:t>Depth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Iedere mogelijke move is een kind.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Er wordt een willekeurig kind gekozen.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Eerder gevonden bord?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 err="1"/>
              <a:t>Prunen</a:t>
            </a:r>
            <a:r>
              <a:rPr lang="nl-NL" dirty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Terug naar </a:t>
            </a:r>
            <a:r>
              <a:rPr lang="nl-NL" dirty="0" err="1"/>
              <a:t>parent</a:t>
            </a:r>
            <a:r>
              <a:rPr lang="nl-NL" dirty="0"/>
              <a:t> en nieuw willekeurig kind kiezen.</a:t>
            </a:r>
          </a:p>
          <a:p>
            <a:pPr marL="0" indent="0">
              <a:buNone/>
            </a:pPr>
            <a:r>
              <a:rPr lang="en-GB" dirty="0"/>
              <a:t>Best Depth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Er wordt een kind gekozen via de volgende heuristieken: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Hoeveel voertuigen staan er voor de rode auto?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Hoe ver is de rode auto verwijderd van de uitgang?</a:t>
            </a:r>
          </a:p>
        </p:txBody>
      </p:sp>
    </p:spTree>
    <p:extLst>
      <p:ext uri="{BB962C8B-B14F-4D97-AF65-F5344CB8AC3E}">
        <p14:creationId xmlns:p14="http://schemas.microsoft.com/office/powerpoint/2010/main" val="287396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Algoritmen</a:t>
            </a:r>
            <a:r>
              <a:rPr lang="en-GB" dirty="0"/>
              <a:t> - Breadth</a:t>
            </a:r>
            <a:endParaRPr lang="nl-NL" dirty="0"/>
          </a:p>
        </p:txBody>
      </p:sp>
      <p:pic>
        <p:nvPicPr>
          <p:cNvPr id="10" name="Picture 6" descr="Revolio Clockberg, Jr. | Rick and Morty Wiki | Fandom">
            <a:extLst>
              <a:ext uri="{FF2B5EF4-FFF2-40B4-BE49-F238E27FC236}">
                <a16:creationId xmlns:a16="http://schemas.microsoft.com/office/drawing/2014/main" id="{D3BC3006-BC0C-49FE-1F68-C00D1F764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935480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C71B15F1-47B7-3F59-066A-3ED9F708B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284" y="2367254"/>
            <a:ext cx="7441516" cy="3175130"/>
          </a:xfrm>
        </p:spPr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Iedere mogelijke move is een kind.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Voor ieder kind wordt bekeken of de rode auto bij de uitgang is.</a:t>
            </a:r>
          </a:p>
          <a:p>
            <a:pPr marL="0" indent="0">
              <a:buNone/>
            </a:pPr>
            <a:endParaRPr lang="nl-NL" dirty="0"/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Altijd de beste oplossing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Geheugenproblemen</a:t>
            </a:r>
          </a:p>
        </p:txBody>
      </p:sp>
    </p:spTree>
    <p:extLst>
      <p:ext uri="{BB962C8B-B14F-4D97-AF65-F5344CB8AC3E}">
        <p14:creationId xmlns:p14="http://schemas.microsoft.com/office/powerpoint/2010/main" val="405199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Algoritmen</a:t>
            </a:r>
            <a:r>
              <a:rPr lang="en-GB" dirty="0"/>
              <a:t> - Hill Climber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02E2047-34AF-3454-1D97-E8A7C3BAC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35000"/>
            <a:ext cx="1452084" cy="2988000"/>
          </a:xfrm>
          <a:prstGeom prst="rect">
            <a:avLst/>
          </a:prstGeom>
        </p:spPr>
      </p:pic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D4533BE2-BB55-4E1B-4516-FABFA19AC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284" y="2367254"/>
            <a:ext cx="7441516" cy="3175130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nl-NL" dirty="0"/>
              <a:t>Hill </a:t>
            </a:r>
            <a:r>
              <a:rPr lang="nl-NL" dirty="0" err="1"/>
              <a:t>Climber</a:t>
            </a:r>
            <a:r>
              <a:rPr lang="nl-NL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Itereren over een oplossing.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Tussen twee borden een nieuw, korter pad vinden.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Verbeteren met: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Random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(Best) Depth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 err="1"/>
              <a:t>Breadth</a:t>
            </a:r>
            <a:endParaRPr lang="nl-NL" dirty="0"/>
          </a:p>
          <a:p>
            <a:pPr marL="0" indent="0">
              <a:buNone/>
            </a:pPr>
            <a:r>
              <a:rPr lang="nl-NL" dirty="0" err="1"/>
              <a:t>Simulated</a:t>
            </a:r>
            <a:r>
              <a:rPr lang="nl-NL" dirty="0"/>
              <a:t> </a:t>
            </a:r>
            <a:r>
              <a:rPr lang="nl-NL" dirty="0" err="1"/>
              <a:t>Annealing</a:t>
            </a:r>
            <a:endParaRPr lang="nl-NL" dirty="0"/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Itereren over een oplossing.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Tussen twee borden een nieuw pad vinden.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Acceptatiekans.</a:t>
            </a:r>
          </a:p>
        </p:txBody>
      </p:sp>
    </p:spTree>
    <p:extLst>
      <p:ext uri="{BB962C8B-B14F-4D97-AF65-F5344CB8AC3E}">
        <p14:creationId xmlns:p14="http://schemas.microsoft.com/office/powerpoint/2010/main" val="56528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A1C945-E8DE-674C-A511-D925A5BC0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Resultaten</a:t>
            </a:r>
            <a:r>
              <a:rPr lang="en-GB" dirty="0"/>
              <a:t> - Random</a:t>
            </a:r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3E54C44A-6FCE-1EFD-1B05-8014072DA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97062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420562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1CB4EEF5-79F5-107D-5DCC-E04EC2E0D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394" y="1946923"/>
            <a:ext cx="5832000" cy="4374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F303D0-6DBC-8204-0AB9-E60FBF72F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Resultaten</a:t>
            </a:r>
            <a:r>
              <a:rPr lang="en-GB" dirty="0"/>
              <a:t> - Depth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215B517-42A1-FF01-13B3-663B58C52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480" y="1946923"/>
            <a:ext cx="5832000" cy="43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1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303D0-6DBC-8204-0AB9-E60FBF72F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Resultaten</a:t>
            </a:r>
            <a:r>
              <a:rPr lang="en-GB" dirty="0"/>
              <a:t> - Breadth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7790DEC-3B0C-907C-04F5-D20197834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65" y="1690688"/>
            <a:ext cx="5996269" cy="449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09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C2936-D2C5-B7E1-F7DA-603AF8D9F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Vergelijking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351D12A-2E1D-9D5D-EB10-83EFA3D41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5813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530C37-E5B7-50CA-D590-B27D4E64B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Conclusie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D8F5F2-7715-04D1-027A-AA56027BA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2568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73A0A-ACE7-1955-2512-F8C36028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Future</a:t>
            </a:r>
            <a:r>
              <a:rPr lang="nl-NL" dirty="0"/>
              <a:t> </a:t>
            </a:r>
            <a:r>
              <a:rPr lang="nl-NL"/>
              <a:t>work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648A52C-DD69-E05C-4D59-23ED9D424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840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EC366-82B6-99B5-9F04-C373C12D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casus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76891C-4CFB-8006-0F58-27B6D404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2607" y="1816747"/>
            <a:ext cx="5190392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Rush Hour.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</a:t>
            </a:r>
            <a:r>
              <a:rPr lang="en-GB" dirty="0" err="1"/>
              <a:t>Schuif</a:t>
            </a:r>
            <a:r>
              <a:rPr lang="en-GB" dirty="0"/>
              <a:t> de </a:t>
            </a:r>
            <a:r>
              <a:rPr lang="en-GB" dirty="0" err="1"/>
              <a:t>andere</a:t>
            </a:r>
            <a:r>
              <a:rPr lang="en-GB" dirty="0"/>
              <a:t> auto’s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vrachtwagens</a:t>
            </a:r>
            <a:r>
              <a:rPr lang="en-GB" dirty="0"/>
              <a:t> </a:t>
            </a:r>
            <a:r>
              <a:rPr lang="en-GB" dirty="0" err="1"/>
              <a:t>opzij</a:t>
            </a:r>
            <a:r>
              <a:rPr lang="en-GB" dirty="0"/>
              <a:t> </a:t>
            </a:r>
            <a:r>
              <a:rPr lang="en-GB" dirty="0" err="1"/>
              <a:t>zodat</a:t>
            </a:r>
            <a:r>
              <a:rPr lang="en-GB" dirty="0"/>
              <a:t> de rode auto van het grid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kan</a:t>
            </a:r>
            <a:r>
              <a:rPr lang="en-GB" dirty="0"/>
              <a:t> </a:t>
            </a:r>
            <a:r>
              <a:rPr lang="en-GB" dirty="0" err="1"/>
              <a:t>rijden</a:t>
            </a:r>
            <a:r>
              <a:rPr lang="en-GB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</a:t>
            </a:r>
            <a:r>
              <a:rPr lang="en-GB" dirty="0" err="1"/>
              <a:t>Heuristieken</a:t>
            </a:r>
            <a:r>
              <a:rPr lang="en-GB" dirty="0"/>
              <a:t> die het </a:t>
            </a:r>
            <a:r>
              <a:rPr lang="en-GB" dirty="0" err="1"/>
              <a:t>spel</a:t>
            </a:r>
            <a:r>
              <a:rPr lang="en-GB" dirty="0"/>
              <a:t> </a:t>
            </a:r>
            <a:r>
              <a:rPr lang="en-GB" dirty="0" err="1"/>
              <a:t>oplossen</a:t>
            </a:r>
            <a:r>
              <a:rPr lang="en-GB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 Grids van:</a:t>
            </a:r>
          </a:p>
          <a:p>
            <a:pPr lvl="1"/>
            <a:r>
              <a:rPr lang="en-GB" dirty="0"/>
              <a:t>6x6</a:t>
            </a:r>
          </a:p>
          <a:p>
            <a:pPr lvl="1"/>
            <a:r>
              <a:rPr lang="en-GB" dirty="0"/>
              <a:t>9x9</a:t>
            </a:r>
          </a:p>
          <a:p>
            <a:pPr lvl="1"/>
            <a:r>
              <a:rPr lang="en-GB" dirty="0"/>
              <a:t>12x12</a:t>
            </a: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1026" name="Picture 2" descr="Rush Hour Game Review - Board Game Review">
            <a:extLst>
              <a:ext uri="{FF2B5EF4-FFF2-40B4-BE49-F238E27FC236}">
                <a16:creationId xmlns:a16="http://schemas.microsoft.com/office/drawing/2014/main" id="{25779809-8047-3EFD-79E6-BF9F8854B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838" y="2029526"/>
            <a:ext cx="4138559" cy="4138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76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Opbouw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07FD4C6-3455-A8AE-758F-82E6C94F2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65" y="2654321"/>
            <a:ext cx="3678203" cy="2758653"/>
          </a:xfrm>
          <a:prstGeom prst="rect">
            <a:avLst/>
          </a:prstGeom>
        </p:spPr>
      </p:pic>
      <p:pic>
        <p:nvPicPr>
          <p:cNvPr id="5" name="Picture 2" descr="Rush hour - Get the red car out of the gridlock!">
            <a:extLst>
              <a:ext uri="{FF2B5EF4-FFF2-40B4-BE49-F238E27FC236}">
                <a16:creationId xmlns:a16="http://schemas.microsoft.com/office/drawing/2014/main" id="{8636DB30-BFC8-A726-0086-CB64B12F2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158" y="2497229"/>
            <a:ext cx="3332507" cy="37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EDFF156-5AB2-AF7E-ED2F-DD5FF720C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9823" y="-222231"/>
            <a:ext cx="1927267" cy="333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2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5936146E-41BF-4EC2-D483-627F837C2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254" y="254397"/>
            <a:ext cx="5561781" cy="623518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Opbouw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870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Algoritmen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37E61FD5-F5DC-73A1-3C0E-B298290F51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21"/>
          <a:stretch/>
        </p:blipFill>
        <p:spPr>
          <a:xfrm>
            <a:off x="74262" y="1932148"/>
            <a:ext cx="5143675" cy="4461989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CA59650F-3EC0-DFA9-826A-BDF6A44B2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622" y="1992525"/>
            <a:ext cx="2109718" cy="4341234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119ADAF4-5032-2237-7D0D-678119C5A1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9823" y="-222231"/>
            <a:ext cx="1927267" cy="333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0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751D2D-F34C-6634-DC92-13967CB9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5625"/>
            <a:ext cx="5778743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nl-NL" dirty="0"/>
              <a:t> Aannames: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Het </a:t>
            </a:r>
            <a:r>
              <a:rPr lang="nl-NL" dirty="0" err="1"/>
              <a:t>grid</a:t>
            </a:r>
            <a:r>
              <a:rPr lang="nl-NL" dirty="0"/>
              <a:t> is vierkant.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nl-NL" dirty="0"/>
              <a:t>De auto’s kunnen over elkaar heenrijden. 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E9CCED2-8DD4-DF11-FDF7-3AF4F88D7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111" y="801801"/>
            <a:ext cx="4995049" cy="552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87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p:pic>
        <p:nvPicPr>
          <p:cNvPr id="12" name="Tijdelijke aanduiding voor inhoud 11">
            <a:extLst>
              <a:ext uri="{FF2B5EF4-FFF2-40B4-BE49-F238E27FC236}">
                <a16:creationId xmlns:a16="http://schemas.microsoft.com/office/drawing/2014/main" id="{E9A1EC85-B64C-9FF1-A7F6-1E741AD5A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787" y="4211030"/>
            <a:ext cx="4922579" cy="1782771"/>
          </a:xfr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4CE995E5-FF8F-DFAB-3CCE-1D3A5A518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111" y="801801"/>
            <a:ext cx="4995049" cy="5528708"/>
          </a:xfrm>
          <a:prstGeom prst="rect">
            <a:avLst/>
          </a:prstGeom>
        </p:spPr>
      </p:pic>
      <p:sp>
        <p:nvSpPr>
          <p:cNvPr id="7" name="Rechteraccolade 6">
            <a:extLst>
              <a:ext uri="{FF2B5EF4-FFF2-40B4-BE49-F238E27FC236}">
                <a16:creationId xmlns:a16="http://schemas.microsoft.com/office/drawing/2014/main" id="{89630D27-6C19-203D-C12D-838B086E4F49}"/>
              </a:ext>
            </a:extLst>
          </p:cNvPr>
          <p:cNvSpPr/>
          <p:nvPr/>
        </p:nvSpPr>
        <p:spPr>
          <a:xfrm rot="10800000">
            <a:off x="9528706" y="1463111"/>
            <a:ext cx="602235" cy="3890019"/>
          </a:xfrm>
          <a:prstGeom prst="rightBrace">
            <a:avLst>
              <a:gd name="adj1" fmla="val 8333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601AAF97-4FDD-5C9D-FCA2-70EC6672C539}"/>
              </a:ext>
            </a:extLst>
          </p:cNvPr>
          <p:cNvSpPr txBox="1"/>
          <p:nvPr/>
        </p:nvSpPr>
        <p:spPr>
          <a:xfrm>
            <a:off x="8946764" y="1685779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6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0" name="Rechteraccolade 9">
            <a:extLst>
              <a:ext uri="{FF2B5EF4-FFF2-40B4-BE49-F238E27FC236}">
                <a16:creationId xmlns:a16="http://schemas.microsoft.com/office/drawing/2014/main" id="{B0108B69-89DE-210A-4C82-3DB47B6DD364}"/>
              </a:ext>
            </a:extLst>
          </p:cNvPr>
          <p:cNvSpPr/>
          <p:nvPr/>
        </p:nvSpPr>
        <p:spPr>
          <a:xfrm>
            <a:off x="10504798" y="4092606"/>
            <a:ext cx="602235" cy="1260524"/>
          </a:xfrm>
          <a:prstGeom prst="rightBrace">
            <a:avLst>
              <a:gd name="adj1" fmla="val 12540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2E3E10F2-F3E2-2A1F-3E40-E6E6C526CFC3}"/>
              </a:ext>
            </a:extLst>
          </p:cNvPr>
          <p:cNvSpPr txBox="1"/>
          <p:nvPr/>
        </p:nvSpPr>
        <p:spPr>
          <a:xfrm>
            <a:off x="11117055" y="4640750"/>
            <a:ext cx="51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2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6C21A87-EF10-D46C-E288-A5C07DF59C14}"/>
              </a:ext>
            </a:extLst>
          </p:cNvPr>
          <p:cNvSpPr txBox="1"/>
          <p:nvPr/>
        </p:nvSpPr>
        <p:spPr>
          <a:xfrm>
            <a:off x="10075110" y="4159512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1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86CC969D-9DA8-E366-A3E9-0E3C72BC6075}"/>
              </a:ext>
            </a:extLst>
          </p:cNvPr>
          <p:cNvSpPr txBox="1"/>
          <p:nvPr/>
        </p:nvSpPr>
        <p:spPr>
          <a:xfrm>
            <a:off x="10103026" y="3517690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2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F5B7A5A-EBE3-36F1-14D0-C85E332B5816}"/>
              </a:ext>
            </a:extLst>
          </p:cNvPr>
          <p:cNvSpPr txBox="1"/>
          <p:nvPr/>
        </p:nvSpPr>
        <p:spPr>
          <a:xfrm>
            <a:off x="10103024" y="2846281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3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165CB774-9A00-70B9-5E07-4A56B8CD4275}"/>
              </a:ext>
            </a:extLst>
          </p:cNvPr>
          <p:cNvSpPr txBox="1"/>
          <p:nvPr/>
        </p:nvSpPr>
        <p:spPr>
          <a:xfrm>
            <a:off x="10103025" y="2184972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4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5BC180DA-59D9-E93D-22F6-DB8E590FD7A2}"/>
              </a:ext>
            </a:extLst>
          </p:cNvPr>
          <p:cNvSpPr txBox="1"/>
          <p:nvPr/>
        </p:nvSpPr>
        <p:spPr>
          <a:xfrm>
            <a:off x="10113911" y="1543150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5</a:t>
            </a:r>
            <a:endParaRPr lang="nl-NL" sz="2800" dirty="0">
              <a:solidFill>
                <a:schemeClr val="bg1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3950963B-B6EA-72D5-FCE6-EC522B93FB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17" y="2135176"/>
            <a:ext cx="5339169" cy="143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3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0" grpId="0" animBg="1"/>
      <p:bldP spid="11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FF8DC11-79C6-29CE-64DC-95BDE08A4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5910FBC-09D5-7939-10DC-52BEC68794FA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State space</a:t>
            </a:r>
            <a:endParaRPr lang="nl-NL" dirty="0"/>
          </a:p>
        </p:txBody>
      </p:sp>
      <p:pic>
        <p:nvPicPr>
          <p:cNvPr id="21" name="Tijdelijke aanduiding voor inhoud 11">
            <a:extLst>
              <a:ext uri="{FF2B5EF4-FFF2-40B4-BE49-F238E27FC236}">
                <a16:creationId xmlns:a16="http://schemas.microsoft.com/office/drawing/2014/main" id="{8F79981D-3EA4-EB57-23CD-DE36E6761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787" y="4211030"/>
            <a:ext cx="4922579" cy="1782771"/>
          </a:xfr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A77C970F-72FE-B337-217C-C931D6BB0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111" y="801801"/>
            <a:ext cx="4995049" cy="5528708"/>
          </a:xfrm>
          <a:prstGeom prst="rect">
            <a:avLst/>
          </a:prstGeom>
        </p:spPr>
      </p:pic>
      <p:sp>
        <p:nvSpPr>
          <p:cNvPr id="23" name="Rechteraccolade 22">
            <a:extLst>
              <a:ext uri="{FF2B5EF4-FFF2-40B4-BE49-F238E27FC236}">
                <a16:creationId xmlns:a16="http://schemas.microsoft.com/office/drawing/2014/main" id="{3E6C7AF8-397F-B428-22FD-F0EB4531C08F}"/>
              </a:ext>
            </a:extLst>
          </p:cNvPr>
          <p:cNvSpPr/>
          <p:nvPr/>
        </p:nvSpPr>
        <p:spPr>
          <a:xfrm rot="10800000">
            <a:off x="9528706" y="1463111"/>
            <a:ext cx="602235" cy="3890019"/>
          </a:xfrm>
          <a:prstGeom prst="rightBrace">
            <a:avLst>
              <a:gd name="adj1" fmla="val 8333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EFE87A22-DBCC-162A-31B7-35A2C05E17B3}"/>
              </a:ext>
            </a:extLst>
          </p:cNvPr>
          <p:cNvSpPr txBox="1"/>
          <p:nvPr/>
        </p:nvSpPr>
        <p:spPr>
          <a:xfrm>
            <a:off x="8946764" y="1685779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6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25" name="Rechteraccolade 24">
            <a:extLst>
              <a:ext uri="{FF2B5EF4-FFF2-40B4-BE49-F238E27FC236}">
                <a16:creationId xmlns:a16="http://schemas.microsoft.com/office/drawing/2014/main" id="{436D41FB-B28F-330F-CC06-FC1F04DE92A3}"/>
              </a:ext>
            </a:extLst>
          </p:cNvPr>
          <p:cNvSpPr/>
          <p:nvPr/>
        </p:nvSpPr>
        <p:spPr>
          <a:xfrm>
            <a:off x="11099364" y="3459057"/>
            <a:ext cx="602235" cy="1924130"/>
          </a:xfrm>
          <a:prstGeom prst="rightBrace">
            <a:avLst>
              <a:gd name="adj1" fmla="val 12540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80359F74-F443-2593-CC81-A23EB72A3EDA}"/>
              </a:ext>
            </a:extLst>
          </p:cNvPr>
          <p:cNvSpPr txBox="1"/>
          <p:nvPr/>
        </p:nvSpPr>
        <p:spPr>
          <a:xfrm>
            <a:off x="11701599" y="4565025"/>
            <a:ext cx="51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3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571655E5-AB2B-BDBE-1BD1-05B3379949AC}"/>
              </a:ext>
            </a:extLst>
          </p:cNvPr>
          <p:cNvSpPr txBox="1"/>
          <p:nvPr/>
        </p:nvSpPr>
        <p:spPr>
          <a:xfrm>
            <a:off x="10756442" y="3459057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1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C5F29CF4-8932-182E-20A8-8E60B3AD70D8}"/>
              </a:ext>
            </a:extLst>
          </p:cNvPr>
          <p:cNvSpPr txBox="1"/>
          <p:nvPr/>
        </p:nvSpPr>
        <p:spPr>
          <a:xfrm>
            <a:off x="10762625" y="2846281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2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529F187F-5201-B1D1-E8D6-133B05793637}"/>
              </a:ext>
            </a:extLst>
          </p:cNvPr>
          <p:cNvSpPr txBox="1"/>
          <p:nvPr/>
        </p:nvSpPr>
        <p:spPr>
          <a:xfrm>
            <a:off x="10752716" y="2176205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3</a:t>
            </a:r>
            <a:endParaRPr lang="nl-NL" sz="2800" dirty="0">
              <a:solidFill>
                <a:schemeClr val="bg1"/>
              </a:solidFill>
            </a:endParaRP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DC09FF7B-B330-71CB-452C-14B29090CBB3}"/>
              </a:ext>
            </a:extLst>
          </p:cNvPr>
          <p:cNvSpPr txBox="1"/>
          <p:nvPr/>
        </p:nvSpPr>
        <p:spPr>
          <a:xfrm>
            <a:off x="10721183" y="1563429"/>
            <a:ext cx="352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4</a:t>
            </a:r>
            <a:endParaRPr lang="nl-NL" sz="2800" dirty="0">
              <a:solidFill>
                <a:schemeClr val="bg1"/>
              </a:solidFill>
            </a:endParaRPr>
          </a:p>
        </p:txBody>
      </p:sp>
      <p:pic>
        <p:nvPicPr>
          <p:cNvPr id="32" name="Afbeelding 31">
            <a:extLst>
              <a:ext uri="{FF2B5EF4-FFF2-40B4-BE49-F238E27FC236}">
                <a16:creationId xmlns:a16="http://schemas.microsoft.com/office/drawing/2014/main" id="{18C8626D-B266-168C-9500-4ECF26F0D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17" y="2135176"/>
            <a:ext cx="5339169" cy="143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7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5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3921608"/>
                <a:ext cx="5778743" cy="23980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6−2+1−3=2</m:t>
                      </m:r>
                      <m:r>
                        <a:rPr lang="nl-NL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nl-NL" b="0" i="1" dirty="0">
                  <a:solidFill>
                    <a:srgbClr val="FFC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solidFill>
                            <a:srgbClr val="CC66FF"/>
                          </a:solidFill>
                          <a:latin typeface="Cambria Math" panose="02040503050406030204" pitchFamily="18" charset="0"/>
                        </a:rPr>
                        <m:t>6−3+1−2=2</m:t>
                      </m:r>
                      <m:r>
                        <a:rPr lang="nl-NL" b="0" i="1" smtClean="0">
                          <a:solidFill>
                            <a:srgbClr val="CC66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nl-NL" b="0" i="1" dirty="0">
                  <a:solidFill>
                    <a:srgbClr val="CC66FF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6−2+1=5</m:t>
                      </m:r>
                      <m:r>
                        <a:rPr lang="nl-NL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nl-NL" b="0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i="1">
                          <a:solidFill>
                            <a:srgbClr val="00FF99"/>
                          </a:solidFill>
                          <a:latin typeface="Cambria Math" panose="02040503050406030204" pitchFamily="18" charset="0"/>
                        </a:rPr>
                        <m:t>6−3+1=4</m:t>
                      </m:r>
                      <m:r>
                        <a:rPr lang="nl-NL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nl-NL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nl-NL" i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𝑆𝑡𝑎𝑡𝑒</m:t>
                          </m:r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𝑠𝑝𝑎𝑐𝑒</m:t>
                          </m:r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e>
                        <m:sup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NL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e>
                        <m:sup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l-NL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</m:e>
                        <m:sup>
                          <m:r>
                            <a:rPr lang="nl-NL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nl-NL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=8000</m:t>
                      </m:r>
                    </m:oMath>
                  </m:oMathPara>
                </a14:m>
                <a:endParaRPr lang="nl-NL" b="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nl-NL" b="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nl-NL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3921608"/>
                <a:ext cx="5778743" cy="239806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fbeelding 5">
            <a:extLst>
              <a:ext uri="{FF2B5EF4-FFF2-40B4-BE49-F238E27FC236}">
                <a16:creationId xmlns:a16="http://schemas.microsoft.com/office/drawing/2014/main" id="{8E9CCED2-8DD4-DF11-FDF7-3AF4F88D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111" y="801801"/>
            <a:ext cx="4995049" cy="552870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D16D73D-0CAF-B354-1A4B-5261B496A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17" y="2135176"/>
            <a:ext cx="5339169" cy="143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3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rugblik">
  <a:themeElements>
    <a:clrScheme name="Terugbli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Terugbli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rugbli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537</TotalTime>
  <Words>307</Words>
  <Application>Microsoft Office PowerPoint</Application>
  <PresentationFormat>Breedbeeld</PresentationFormat>
  <Paragraphs>84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Cambria Math</vt:lpstr>
      <vt:lpstr>Courier New</vt:lpstr>
      <vt:lpstr>Wingdings</vt:lpstr>
      <vt:lpstr>Terugblik</vt:lpstr>
      <vt:lpstr>VroemVroem</vt:lpstr>
      <vt:lpstr>De casus</vt:lpstr>
      <vt:lpstr>Opbouw</vt:lpstr>
      <vt:lpstr>Opbouw</vt:lpstr>
      <vt:lpstr>Algoritmen</vt:lpstr>
      <vt:lpstr>State space</vt:lpstr>
      <vt:lpstr>State space</vt:lpstr>
      <vt:lpstr>PowerPoint-presentatie</vt:lpstr>
      <vt:lpstr>State space</vt:lpstr>
      <vt:lpstr>Algoritmen - Random</vt:lpstr>
      <vt:lpstr>Algoritmen - Depth</vt:lpstr>
      <vt:lpstr>Algoritmen - Breadth</vt:lpstr>
      <vt:lpstr>Algoritmen - Hill Climber</vt:lpstr>
      <vt:lpstr>Resultaten - Random</vt:lpstr>
      <vt:lpstr>Resultaten - Depth</vt:lpstr>
      <vt:lpstr>Resultaten - Breadth</vt:lpstr>
      <vt:lpstr>Vergelijking</vt:lpstr>
      <vt:lpstr>Conclusie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VroemVroem</dc:title>
  <dc:creator>Jesse Fontaine</dc:creator>
  <cp:lastModifiedBy>Laura Haverkorn</cp:lastModifiedBy>
  <cp:revision>9</cp:revision>
  <dcterms:created xsi:type="dcterms:W3CDTF">2022-06-21T10:48:06Z</dcterms:created>
  <dcterms:modified xsi:type="dcterms:W3CDTF">2022-06-28T13:54:26Z</dcterms:modified>
</cp:coreProperties>
</file>

<file path=docProps/thumbnail.jpeg>
</file>